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59" r:id="rId6"/>
    <p:sldId id="281" r:id="rId7"/>
    <p:sldId id="282" r:id="rId8"/>
    <p:sldId id="283" r:id="rId9"/>
    <p:sldId id="284" r:id="rId10"/>
    <p:sldId id="285" r:id="rId11"/>
    <p:sldId id="286" r:id="rId12"/>
    <p:sldId id="556" r:id="rId13"/>
    <p:sldId id="557" r:id="rId14"/>
    <p:sldId id="559" r:id="rId15"/>
    <p:sldId id="560" r:id="rId16"/>
    <p:sldId id="561" r:id="rId17"/>
    <p:sldId id="562" r:id="rId18"/>
    <p:sldId id="563" r:id="rId19"/>
    <p:sldId id="558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571" r:id="rId28"/>
    <p:sldId id="572" r:id="rId29"/>
    <p:sldId id="576" r:id="rId30"/>
    <p:sldId id="575" r:id="rId31"/>
    <p:sldId id="577" r:id="rId32"/>
    <p:sldId id="578" r:id="rId33"/>
    <p:sldId id="579" r:id="rId34"/>
    <p:sldId id="580" r:id="rId35"/>
    <p:sldId id="581" r:id="rId36"/>
    <p:sldId id="583" r:id="rId37"/>
    <p:sldId id="584" r:id="rId38"/>
    <p:sldId id="585" r:id="rId39"/>
    <p:sldId id="586" r:id="rId40"/>
    <p:sldId id="587" r:id="rId41"/>
    <p:sldId id="588" r:id="rId42"/>
    <p:sldId id="589" r:id="rId43"/>
    <p:sldId id="590" r:id="rId44"/>
    <p:sldId id="591" r:id="rId45"/>
    <p:sldId id="279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pos="211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480" y="77"/>
      </p:cViewPr>
      <p:guideLst>
        <p:guide orient="horz" pos="595"/>
        <p:guide pos="211"/>
        <p:guide pos="7423"/>
        <p:guide orient="horz" pos="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Parker" userId="835171f7-f2ee-4b13-a6e2-8f5c50c9a16b" providerId="ADAL" clId="{10F6C0B9-89F2-4FBE-BBAB-05769634E738}"/>
    <pc:docChg chg="modSld">
      <pc:chgData name="David Parker" userId="835171f7-f2ee-4b13-a6e2-8f5c50c9a16b" providerId="ADAL" clId="{10F6C0B9-89F2-4FBE-BBAB-05769634E738}" dt="2022-02-22T12:27:58.998" v="0" actId="20577"/>
      <pc:docMkLst>
        <pc:docMk/>
      </pc:docMkLst>
      <pc:sldChg chg="modSp mod">
        <pc:chgData name="David Parker" userId="835171f7-f2ee-4b13-a6e2-8f5c50c9a16b" providerId="ADAL" clId="{10F6C0B9-89F2-4FBE-BBAB-05769634E738}" dt="2022-02-22T12:27:58.998" v="0" actId="20577"/>
        <pc:sldMkLst>
          <pc:docMk/>
          <pc:sldMk cId="653962586" sldId="256"/>
        </pc:sldMkLst>
        <pc:spChg chg="mod">
          <ac:chgData name="David Parker" userId="835171f7-f2ee-4b13-a6e2-8f5c50c9a16b" providerId="ADAL" clId="{10F6C0B9-89F2-4FBE-BBAB-05769634E738}" dt="2022-02-22T12:27:58.998" v="0" actId="20577"/>
          <ac:spMkLst>
            <pc:docMk/>
            <pc:sldMk cId="653962586" sldId="256"/>
            <ac:spMk id="5" creationId="{8E9EF480-850F-4C44-B5A1-9835841F1CD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6055794-9B30-C643-AFFE-804292E41D08}" type="datetimeFigureOut">
              <a:rPr lang="en-US"/>
              <a:pPr>
                <a:defRPr/>
              </a:pPr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DFB8CB-CE0F-BC4F-86BB-211563F6F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DABA2B-0A1E-9240-B9B6-09FA40BDFA2E}" type="datetimeFigureOut">
              <a:rPr lang="en-US"/>
              <a:pPr>
                <a:defRPr/>
              </a:pPr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70F38E-81F3-B14A-8C05-8130B15E9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963" y="1412875"/>
            <a:ext cx="10333037" cy="102221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963" y="2601119"/>
            <a:ext cx="10333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6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337" y="1412875"/>
            <a:ext cx="3932237" cy="1124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337" y="2713383"/>
            <a:ext cx="3932237" cy="3369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0"/>
          </p:nvPr>
        </p:nvSpPr>
        <p:spPr>
          <a:xfrm>
            <a:off x="4404851" y="1412875"/>
            <a:ext cx="7423611" cy="467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2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8337" y="1412875"/>
            <a:ext cx="3932237" cy="1124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337" y="2713383"/>
            <a:ext cx="3932237" cy="3369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0"/>
          </p:nvPr>
        </p:nvSpPr>
        <p:spPr>
          <a:xfrm>
            <a:off x="4404851" y="1412875"/>
            <a:ext cx="7423611" cy="467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7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8337" y="1412875"/>
            <a:ext cx="3932237" cy="1124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337" y="2713383"/>
            <a:ext cx="3932237" cy="3369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404851" y="1412875"/>
            <a:ext cx="7423611" cy="467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24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6608915" y="2506008"/>
            <a:ext cx="40590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defRPr/>
            </a:pPr>
            <a:r>
              <a:rPr lang="en-US" altLang="x-none" sz="7200" dirty="0">
                <a:solidFill>
                  <a:schemeClr val="bg1"/>
                </a:solidFill>
              </a:rPr>
              <a:t>Thank you</a:t>
            </a:r>
          </a:p>
          <a:p>
            <a:pPr>
              <a:defRPr/>
            </a:pPr>
            <a:r>
              <a:rPr lang="en-US" altLang="x-none" sz="2400" dirty="0">
                <a:solidFill>
                  <a:schemeClr val="bg1"/>
                </a:solidFill>
              </a:rPr>
              <a:t>For more information </a:t>
            </a:r>
            <a:br>
              <a:rPr lang="en-US" altLang="x-none" sz="2400" dirty="0">
                <a:solidFill>
                  <a:schemeClr val="bg1"/>
                </a:solidFill>
              </a:rPr>
            </a:br>
            <a:r>
              <a:rPr lang="en-US" altLang="x-none" sz="2400" b="1" dirty="0">
                <a:solidFill>
                  <a:schemeClr val="bg1"/>
                </a:solidFill>
              </a:rPr>
              <a:t>visit </a:t>
            </a:r>
            <a:r>
              <a:rPr lang="en-US" altLang="x-none" sz="2400" b="1" dirty="0" err="1">
                <a:solidFill>
                  <a:schemeClr val="bg1"/>
                </a:solidFill>
              </a:rPr>
              <a:t>www.hull.ac.uk</a:t>
            </a:r>
            <a:endParaRPr lang="en-US" altLang="x-none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20" y="2413000"/>
            <a:ext cx="4356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936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608915" y="2506008"/>
            <a:ext cx="40590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defRPr/>
            </a:pPr>
            <a:r>
              <a:rPr lang="en-US" altLang="x-none" sz="7200" dirty="0">
                <a:solidFill>
                  <a:schemeClr val="bg1"/>
                </a:solidFill>
              </a:rPr>
              <a:t>Thank you</a:t>
            </a:r>
          </a:p>
          <a:p>
            <a:pPr>
              <a:defRPr/>
            </a:pPr>
            <a:r>
              <a:rPr lang="en-US" altLang="x-none" sz="2400" dirty="0">
                <a:solidFill>
                  <a:schemeClr val="bg1"/>
                </a:solidFill>
              </a:rPr>
              <a:t>For more information </a:t>
            </a:r>
            <a:br>
              <a:rPr lang="en-US" altLang="x-none" sz="2400" dirty="0">
                <a:solidFill>
                  <a:schemeClr val="bg1"/>
                </a:solidFill>
              </a:rPr>
            </a:br>
            <a:r>
              <a:rPr lang="en-US" altLang="x-none" sz="2400" b="1" dirty="0">
                <a:solidFill>
                  <a:schemeClr val="bg1"/>
                </a:solidFill>
              </a:rPr>
              <a:t>visit </a:t>
            </a:r>
            <a:r>
              <a:rPr lang="en-US" altLang="x-none" sz="2400" b="1" dirty="0" err="1">
                <a:solidFill>
                  <a:schemeClr val="bg1"/>
                </a:solidFill>
              </a:rPr>
              <a:t>www.hull.ac.uk</a:t>
            </a:r>
            <a:endParaRPr lang="en-US" altLang="x-none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20" y="2413000"/>
            <a:ext cx="4356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377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608915" y="2506008"/>
            <a:ext cx="40590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defRPr/>
            </a:pPr>
            <a:r>
              <a:rPr lang="en-US" altLang="x-none" sz="7200" dirty="0">
                <a:solidFill>
                  <a:schemeClr val="bg1"/>
                </a:solidFill>
              </a:rPr>
              <a:t>Thank you</a:t>
            </a:r>
          </a:p>
          <a:p>
            <a:pPr>
              <a:defRPr/>
            </a:pPr>
            <a:r>
              <a:rPr lang="en-US" altLang="x-none" sz="2400" dirty="0">
                <a:solidFill>
                  <a:schemeClr val="bg1"/>
                </a:solidFill>
              </a:rPr>
              <a:t>For more information </a:t>
            </a:r>
            <a:br>
              <a:rPr lang="en-US" altLang="x-none" sz="2400" dirty="0">
                <a:solidFill>
                  <a:schemeClr val="bg1"/>
                </a:solidFill>
              </a:rPr>
            </a:br>
            <a:r>
              <a:rPr lang="en-US" altLang="x-none" sz="2400" b="1" dirty="0">
                <a:solidFill>
                  <a:schemeClr val="bg1"/>
                </a:solidFill>
              </a:rPr>
              <a:t>visit </a:t>
            </a:r>
            <a:r>
              <a:rPr lang="en-US" altLang="x-none" sz="2400" b="1" dirty="0" err="1">
                <a:solidFill>
                  <a:schemeClr val="bg1"/>
                </a:solidFill>
              </a:rPr>
              <a:t>www.hull.ac.uk</a:t>
            </a:r>
            <a:endParaRPr lang="en-US" altLang="x-none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20" y="2413000"/>
            <a:ext cx="4356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91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984875" y="226142"/>
            <a:ext cx="6030913" cy="64106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483510"/>
            <a:ext cx="5690809" cy="28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592" y="4634859"/>
            <a:ext cx="5008982" cy="133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3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cap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984875" y="226142"/>
            <a:ext cx="6030913" cy="64106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483510"/>
            <a:ext cx="5690809" cy="28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592" y="4634859"/>
            <a:ext cx="5008982" cy="133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944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cap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984875" y="226142"/>
            <a:ext cx="6030913" cy="64106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483510"/>
            <a:ext cx="5690809" cy="28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592" y="4634859"/>
            <a:ext cx="5008982" cy="1330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6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437481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31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34963" y="1412875"/>
            <a:ext cx="10333037" cy="102221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34963" y="2601119"/>
            <a:ext cx="10333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47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image with logo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258528"/>
            <a:ext cx="12192000" cy="5599471"/>
          </a:xfrm>
        </p:spPr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103688"/>
            <a:ext cx="644525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34963" y="1412875"/>
            <a:ext cx="10333037" cy="102221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34963" y="2601119"/>
            <a:ext cx="10333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8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53436" y="1408732"/>
            <a:ext cx="1141449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53436" y="3212300"/>
            <a:ext cx="11414494" cy="325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  <a:endParaRPr lang="en-US" altLang="x-none" noProof="0" dirty="0"/>
          </a:p>
        </p:txBody>
      </p:sp>
    </p:spTree>
    <p:extLst>
      <p:ext uri="{BB962C8B-B14F-4D97-AF65-F5344CB8AC3E}">
        <p14:creationId xmlns:p14="http://schemas.microsoft.com/office/powerpoint/2010/main" val="203558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53436" y="1408732"/>
            <a:ext cx="1141449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53436" y="3212300"/>
            <a:ext cx="11414494" cy="325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  <a:endParaRPr lang="en-US" altLang="x-none" noProof="0" dirty="0"/>
          </a:p>
        </p:txBody>
      </p:sp>
    </p:spTree>
    <p:extLst>
      <p:ext uri="{BB962C8B-B14F-4D97-AF65-F5344CB8AC3E}">
        <p14:creationId xmlns:p14="http://schemas.microsoft.com/office/powerpoint/2010/main" val="5508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53436" y="1408732"/>
            <a:ext cx="1141449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53436" y="3212300"/>
            <a:ext cx="11414494" cy="325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  <a:endParaRPr lang="en-US" altLang="x-none" noProof="0" dirty="0"/>
          </a:p>
        </p:txBody>
      </p:sp>
    </p:spTree>
    <p:extLst>
      <p:ext uri="{BB962C8B-B14F-4D97-AF65-F5344CB8AC3E}">
        <p14:creationId xmlns:p14="http://schemas.microsoft.com/office/powerpoint/2010/main" val="83713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9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6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4013" y="1408113"/>
            <a:ext cx="11414125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4013" y="3211513"/>
            <a:ext cx="1141412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28" name="Picture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ogame.net/articles/getting_started/0_getting_started.htm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2CC0B6-812B-47A3-A79E-9B6506E67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Making a </a:t>
            </a:r>
            <a:r>
              <a:rPr lang="en-GB" dirty="0" err="1"/>
              <a:t>MonoGame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9EF480-850F-4C44-B5A1-9835841F1C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96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C532-80B5-487A-91FE-FDA0B480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F378-2454-44C2-BF72-92B75522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3211513"/>
            <a:ext cx="5937317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is all the data held in a standard sprite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4955-97A6-419D-8571-26E8184BA144}"/>
              </a:ext>
            </a:extLst>
          </p:cNvPr>
          <p:cNvSpPr/>
          <p:nvPr/>
        </p:nvSpPr>
        <p:spPr>
          <a:xfrm>
            <a:off x="5672138" y="3873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texture;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8358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C532-80B5-487A-91FE-FDA0B480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F378-2454-44C2-BF72-92B75522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3211513"/>
            <a:ext cx="5937317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size of the screen it is part of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4955-97A6-419D-8571-26E8184BA144}"/>
              </a:ext>
            </a:extLst>
          </p:cNvPr>
          <p:cNvSpPr/>
          <p:nvPr/>
        </p:nvSpPr>
        <p:spPr>
          <a:xfrm>
            <a:off x="5672138" y="3873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texture;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EC359-435D-4F7B-917B-7B4753164D0D}"/>
              </a:ext>
            </a:extLst>
          </p:cNvPr>
          <p:cNvSpPr/>
          <p:nvPr/>
        </p:nvSpPr>
        <p:spPr>
          <a:xfrm>
            <a:off x="6291329" y="1133606"/>
            <a:ext cx="4803819" cy="88825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3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C532-80B5-487A-91FE-FDA0B480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F378-2454-44C2-BF72-92B75522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4" y="3211513"/>
            <a:ext cx="537064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texture that contains the sprite image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4955-97A6-419D-8571-26E8184BA144}"/>
              </a:ext>
            </a:extLst>
          </p:cNvPr>
          <p:cNvSpPr/>
          <p:nvPr/>
        </p:nvSpPr>
        <p:spPr>
          <a:xfrm>
            <a:off x="5672138" y="3873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texture;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EC359-435D-4F7B-917B-7B4753164D0D}"/>
              </a:ext>
            </a:extLst>
          </p:cNvPr>
          <p:cNvSpPr/>
          <p:nvPr/>
        </p:nvSpPr>
        <p:spPr>
          <a:xfrm>
            <a:off x="6318228" y="2202554"/>
            <a:ext cx="4879952" cy="456934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05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C532-80B5-487A-91FE-FDA0B480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F378-2454-44C2-BF72-92B75522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3211513"/>
            <a:ext cx="5679739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rectangle that defines the width and height of the sprite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4955-97A6-419D-8571-26E8184BA144}"/>
              </a:ext>
            </a:extLst>
          </p:cNvPr>
          <p:cNvSpPr/>
          <p:nvPr/>
        </p:nvSpPr>
        <p:spPr>
          <a:xfrm>
            <a:off x="5672138" y="3873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texture;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EC359-435D-4F7B-917B-7B4753164D0D}"/>
              </a:ext>
            </a:extLst>
          </p:cNvPr>
          <p:cNvSpPr/>
          <p:nvPr/>
        </p:nvSpPr>
        <p:spPr>
          <a:xfrm>
            <a:off x="6318228" y="2608237"/>
            <a:ext cx="5266318" cy="450495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15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C532-80B5-487A-91FE-FDA0B480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F378-2454-44C2-BF72-92B75522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3211513"/>
            <a:ext cx="5937317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X and Y position of the sprite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4955-97A6-419D-8571-26E8184BA144}"/>
              </a:ext>
            </a:extLst>
          </p:cNvPr>
          <p:cNvSpPr/>
          <p:nvPr/>
        </p:nvSpPr>
        <p:spPr>
          <a:xfrm>
            <a:off x="5672138" y="3873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texture;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EC359-435D-4F7B-917B-7B4753164D0D}"/>
              </a:ext>
            </a:extLst>
          </p:cNvPr>
          <p:cNvSpPr/>
          <p:nvPr/>
        </p:nvSpPr>
        <p:spPr>
          <a:xfrm>
            <a:off x="6291329" y="3310311"/>
            <a:ext cx="4803819" cy="88825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0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C532-80B5-487A-91FE-FDA0B480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F378-2454-44C2-BF72-92B75522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3211513"/>
            <a:ext cx="5937317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place to put it back to when the game resets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4955-97A6-419D-8571-26E8184BA144}"/>
              </a:ext>
            </a:extLst>
          </p:cNvPr>
          <p:cNvSpPr/>
          <p:nvPr/>
        </p:nvSpPr>
        <p:spPr>
          <a:xfrm>
            <a:off x="5672138" y="3873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texture;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yResetPosition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EC359-435D-4F7B-917B-7B4753164D0D}"/>
              </a:ext>
            </a:extLst>
          </p:cNvPr>
          <p:cNvSpPr/>
          <p:nvPr/>
        </p:nvSpPr>
        <p:spPr>
          <a:xfrm>
            <a:off x="6291329" y="4386180"/>
            <a:ext cx="5476809" cy="88825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044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2BC0-0C08-4A2B-B068-C237CBB2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background sprite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5E10-A3F4-49EB-ABAB-59D0B07B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4" y="3211513"/>
            <a:ext cx="6085424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is how I make a simple sprite for the background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want the sprite to be the width and height of the screen and placed at 0,0 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F152F4-1F1F-49A2-BEF5-031D48C9CA31}"/>
              </a:ext>
            </a:extLst>
          </p:cNvPr>
          <p:cNvSpPr/>
          <p:nvPr/>
        </p:nvSpPr>
        <p:spPr>
          <a:xfrm>
            <a:off x="6439438" y="267153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cloth =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Content.Load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"Tablecloth"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 =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	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cloth, 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0);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989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2BC0-0C08-4A2B-B068-C237CBB2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background sprite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5E10-A3F4-49EB-ABAB-59D0B07B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4" y="3211513"/>
            <a:ext cx="6085424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game sets these values so that the game will automatically fit any sized screen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F152F4-1F1F-49A2-BEF5-031D48C9CA31}"/>
              </a:ext>
            </a:extLst>
          </p:cNvPr>
          <p:cNvSpPr/>
          <p:nvPr/>
        </p:nvSpPr>
        <p:spPr>
          <a:xfrm>
            <a:off x="6439438" y="267153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cloth =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Content.Load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"Tablecloth"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 =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	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cloth, 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0);</a:t>
            </a: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631-9EB2-4987-BC47-EEA9FE2A5F1B}"/>
              </a:ext>
            </a:extLst>
          </p:cNvPr>
          <p:cNvSpPr/>
          <p:nvPr/>
        </p:nvSpPr>
        <p:spPr>
          <a:xfrm>
            <a:off x="9833020" y="3647525"/>
            <a:ext cx="1648495" cy="286972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E573E-A89F-4436-94C4-280CE3AD6C5A}"/>
              </a:ext>
            </a:extLst>
          </p:cNvPr>
          <p:cNvSpPr/>
          <p:nvPr/>
        </p:nvSpPr>
        <p:spPr>
          <a:xfrm>
            <a:off x="7403206" y="4263564"/>
            <a:ext cx="1648495" cy="286972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65B97-8114-4CFC-93EE-9858AF774E46}"/>
              </a:ext>
            </a:extLst>
          </p:cNvPr>
          <p:cNvSpPr/>
          <p:nvPr/>
        </p:nvSpPr>
        <p:spPr>
          <a:xfrm>
            <a:off x="7403206" y="3950462"/>
            <a:ext cx="1779431" cy="313102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9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2BC0-0C08-4A2B-B068-C237CBB2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background sprite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5E10-A3F4-49EB-ABAB-59D0B07B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4" y="3211513"/>
            <a:ext cx="6085424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background sprite has a reset position of 0,0 so that it is displayed over the whole screen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F152F4-1F1F-49A2-BEF5-031D48C9CA31}"/>
              </a:ext>
            </a:extLst>
          </p:cNvPr>
          <p:cNvSpPr/>
          <p:nvPr/>
        </p:nvSpPr>
        <p:spPr>
          <a:xfrm>
            <a:off x="6439438" y="267153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cloth =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Content.Load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"Tablecloth"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 =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	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cloth, 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0);</a:t>
            </a: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E573E-A89F-4436-94C4-280CE3AD6C5A}"/>
              </a:ext>
            </a:extLst>
          </p:cNvPr>
          <p:cNvSpPr/>
          <p:nvPr/>
        </p:nvSpPr>
        <p:spPr>
          <a:xfrm>
            <a:off x="9144000" y="4263564"/>
            <a:ext cx="731948" cy="286972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00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743E-E187-4BEF-9A9C-ED11C1AD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of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2475-55D6-44E8-A339-0D921C716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game contains a list of sprites that are all the objects on the screen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time I create a new sprite I add one to the list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D440B-9753-49C1-B788-71504345D663}"/>
              </a:ext>
            </a:extLst>
          </p:cNvPr>
          <p:cNvSpPr/>
          <p:nvPr/>
        </p:nvSpPr>
        <p:spPr>
          <a:xfrm>
            <a:off x="5509006" y="500172"/>
            <a:ext cx="62591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gameSprites.Add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(background);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1095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1F46-AC68-44B8-9970-5C38E3BB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 on Windows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4B4B6-6363-47ED-96E7-3776066EE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https://docs.monogame.net/articles/getting_started/0_getting_started.html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05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F2EF-3E54-477A-8945-33AF552B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kinds of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2698-7F10-4ACB-85B1-D8DD5EB7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cracker that I am chasing is a Target sprite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is like a Sprite, but can position itself randomly on the screen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940D5-6817-4F66-AD3B-8ED248509A34}"/>
              </a:ext>
            </a:extLst>
          </p:cNvPr>
          <p:cNvSpPr/>
          <p:nvPr/>
        </p:nvSpPr>
        <p:spPr>
          <a:xfrm>
            <a:off x="5811835" y="387350"/>
            <a:ext cx="6026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cracker =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crackerTexture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crackerWidth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0, 0);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gameSprites.Add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(cracker);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41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6D77-693D-4D15-B8D1-C7B08D53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Size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F361-F91F-4F89-9871-F5931F59D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game calculates the width of the cracker as a fraction of the size of the screen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makes the game work on any sized display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FF578-0DAE-471A-91DE-B05705307F8D}"/>
              </a:ext>
            </a:extLst>
          </p:cNvPr>
          <p:cNvSpPr/>
          <p:nvPr/>
        </p:nvSpPr>
        <p:spPr>
          <a:xfrm>
            <a:off x="1409801" y="4751162"/>
            <a:ext cx="9302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crackerWidth</a:t>
            </a:r>
            <a:r>
              <a:rPr lang="en-GB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20;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16843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7840-84BF-40E4-95B9-C9EF17A4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kinds of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0519D-28C2-496A-9F5B-1828E115A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Mover sprite can be made to move around the screen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we create a Mover we tell it how fast it is allowed to move</a:t>
            </a:r>
          </a:p>
          <a:p>
            <a:pPr lvl="1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units are pixels per second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29FAC-E170-49DB-949B-E33827FC7D69}"/>
              </a:ext>
            </a:extLst>
          </p:cNvPr>
          <p:cNvSpPr/>
          <p:nvPr/>
        </p:nvSpPr>
        <p:spPr>
          <a:xfrm>
            <a:off x="1133341" y="2598003"/>
            <a:ext cx="11191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 =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Mover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cheeseTexture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2,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screenHeight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2, 500, 500);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734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EF48-A5E1-4F4F-AA8A-2878644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behaviours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8A219-4CD1-43C4-A07A-D4259A76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game has update and draw behaviours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map on to the methods in the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Monogame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game class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happens in the methods depends on the state of the game</a:t>
            </a:r>
          </a:p>
          <a:p>
            <a:pPr lvl="1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Starting the game</a:t>
            </a:r>
          </a:p>
          <a:p>
            <a:pPr lvl="1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Playing the 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48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8E22-1D2F-4012-A9A8-B9E740DC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Update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45684-B1D2-4D82-AB31-470475DD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Update method is called 60 times a second when the game is running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96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868DB6-BC55-4F2E-B6AC-05AF8C788582}"/>
              </a:ext>
            </a:extLst>
          </p:cNvPr>
          <p:cNvSpPr/>
          <p:nvPr/>
        </p:nvSpPr>
        <p:spPr>
          <a:xfrm>
            <a:off x="1700011" y="1063812"/>
            <a:ext cx="105864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Update(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(state)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.Start_Screen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updateStartScreen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.Playing_Game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.Update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3952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The Start Screen update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Update method for the start screen state is looking for the player to press the space bar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963857-76ED-44D6-B64E-7E025A0A138C}"/>
              </a:ext>
            </a:extLst>
          </p:cNvPr>
          <p:cNvSpPr/>
          <p:nvPr/>
        </p:nvSpPr>
        <p:spPr>
          <a:xfrm>
            <a:off x="2182969" y="3263340"/>
            <a:ext cx="109019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updateStartScreen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KeyboardState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keys =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Keyboard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.GetState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keys.IsKeyDown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.Space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9D89D-4599-400C-B772-487DFBE55633}"/>
              </a:ext>
            </a:extLst>
          </p:cNvPr>
          <p:cNvSpPr/>
          <p:nvPr/>
        </p:nvSpPr>
        <p:spPr>
          <a:xfrm>
            <a:off x="2807594" y="3937617"/>
            <a:ext cx="7083380" cy="1989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482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The Start Screen update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is how a game tests the keyboard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code is looking for the space key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can look for any key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963857-76ED-44D6-B64E-7E025A0A138C}"/>
              </a:ext>
            </a:extLst>
          </p:cNvPr>
          <p:cNvSpPr/>
          <p:nvPr/>
        </p:nvSpPr>
        <p:spPr>
          <a:xfrm>
            <a:off x="2182969" y="3263340"/>
            <a:ext cx="109019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updateStartScreen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KeyboardState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keys =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Keyboard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.GetState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keys.IsKeyDown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.Space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9D89D-4599-400C-B772-487DFBE55633}"/>
              </a:ext>
            </a:extLst>
          </p:cNvPr>
          <p:cNvSpPr/>
          <p:nvPr/>
        </p:nvSpPr>
        <p:spPr>
          <a:xfrm>
            <a:off x="2807594" y="3937617"/>
            <a:ext cx="7083380" cy="197332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Starting to play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the game starts we reset each sprite and then set the score and timer values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81FC-656B-4D03-B01F-0E794CA33404}"/>
              </a:ext>
            </a:extLst>
          </p:cNvPr>
          <p:cNvSpPr/>
          <p:nvPr/>
        </p:nvSpPr>
        <p:spPr>
          <a:xfrm>
            <a:off x="2754938" y="2422739"/>
            <a:ext cx="669114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sprite.Reset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"Cracker Chase"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timer = 600;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score = 0;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.Playing_Game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96284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Starting to play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Loop through all the Sprites and reset them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81FC-656B-4D03-B01F-0E794CA33404}"/>
              </a:ext>
            </a:extLst>
          </p:cNvPr>
          <p:cNvSpPr/>
          <p:nvPr/>
        </p:nvSpPr>
        <p:spPr>
          <a:xfrm>
            <a:off x="2754938" y="2422739"/>
            <a:ext cx="69034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sprite.Reset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"Cracker Chase"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timer = 600;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score = 0;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.Playing_Game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9C028-A039-4AA1-B90D-F44959673D80}"/>
              </a:ext>
            </a:extLst>
          </p:cNvPr>
          <p:cNvSpPr/>
          <p:nvPr/>
        </p:nvSpPr>
        <p:spPr>
          <a:xfrm>
            <a:off x="3300328" y="3052293"/>
            <a:ext cx="5835508" cy="96453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3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8D48-F537-461B-83CE-8EC41EC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a new</a:t>
            </a:r>
            <a:br>
              <a:rPr lang="en-GB" dirty="0"/>
            </a:br>
            <a:r>
              <a:rPr lang="en-GB" dirty="0" err="1"/>
              <a:t>MonoGame</a:t>
            </a:r>
            <a:r>
              <a:rPr lang="en-GB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E4F4-5057-4A16-BF70-E2E46975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Monogame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adds new project types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96F8C-90C2-4FA3-9643-983E7E67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62" y="265636"/>
            <a:ext cx="6164643" cy="4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9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Starting to play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Clock ticks 60 times per second so this will give 10 seconds of game play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81FC-656B-4D03-B01F-0E794CA33404}"/>
              </a:ext>
            </a:extLst>
          </p:cNvPr>
          <p:cNvSpPr/>
          <p:nvPr/>
        </p:nvSpPr>
        <p:spPr>
          <a:xfrm>
            <a:off x="2754938" y="2422739"/>
            <a:ext cx="78096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sprite.Reset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"Cracker Chase"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timer = 600;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score = 0;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.Playing_Game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9F630-D15D-462F-8756-FF07C951F204}"/>
              </a:ext>
            </a:extLst>
          </p:cNvPr>
          <p:cNvSpPr/>
          <p:nvPr/>
        </p:nvSpPr>
        <p:spPr>
          <a:xfrm>
            <a:off x="3300328" y="4857750"/>
            <a:ext cx="1876979" cy="36589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62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Starting to play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time we eat a cracker we get 10 points, this resets the score each game to 0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81FC-656B-4D03-B01F-0E794CA33404}"/>
              </a:ext>
            </a:extLst>
          </p:cNvPr>
          <p:cNvSpPr/>
          <p:nvPr/>
        </p:nvSpPr>
        <p:spPr>
          <a:xfrm>
            <a:off x="2754938" y="2422739"/>
            <a:ext cx="71401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sprite.Reset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"Cracker Chase"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timer = 600;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score = 0;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.Playing_Game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4FA87B-1C49-4DA1-A4F2-09856B199888}"/>
              </a:ext>
            </a:extLst>
          </p:cNvPr>
          <p:cNvSpPr/>
          <p:nvPr/>
        </p:nvSpPr>
        <p:spPr>
          <a:xfrm>
            <a:off x="3300328" y="5217438"/>
            <a:ext cx="1818679" cy="367047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773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Starting to play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starts the actual game playing by changing the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481FC-656B-4D03-B01F-0E794CA33404}"/>
              </a:ext>
            </a:extLst>
          </p:cNvPr>
          <p:cNvSpPr/>
          <p:nvPr/>
        </p:nvSpPr>
        <p:spPr>
          <a:xfrm>
            <a:off x="2754938" y="2422739"/>
            <a:ext cx="6813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startPlayingGame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sprite.Reset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"Cracker Chase"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timer = 600;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score = 0;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state =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.Playing_Game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A8F30-958C-46DF-BE22-3671013F3A4E}"/>
              </a:ext>
            </a:extLst>
          </p:cNvPr>
          <p:cNvSpPr/>
          <p:nvPr/>
        </p:nvSpPr>
        <p:spPr>
          <a:xfrm>
            <a:off x="3300328" y="5498352"/>
            <a:ext cx="4671695" cy="367047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715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A9740-89BE-494A-94B2-14B76DDEA4B3}"/>
              </a:ext>
            </a:extLst>
          </p:cNvPr>
          <p:cNvSpPr/>
          <p:nvPr/>
        </p:nvSpPr>
        <p:spPr>
          <a:xfrm>
            <a:off x="1360867" y="2460965"/>
            <a:ext cx="89164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KeyboardState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keys = 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Keyboard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.GetState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keys.IsKeyDown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cheese.StartMovingUp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cheese.StopMovingUp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keys.IsKeyDown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.Down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cheese.StartMovingDown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cheese.StopMovingDown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Gameplay Update - cheese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is part of the gameplay update method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tells the cheese to start moving if a key is pressed</a:t>
            </a:r>
          </a:p>
        </p:txBody>
      </p:sp>
    </p:spTree>
    <p:extLst>
      <p:ext uri="{BB962C8B-B14F-4D97-AF65-F5344CB8AC3E}">
        <p14:creationId xmlns:p14="http://schemas.microsoft.com/office/powerpoint/2010/main" val="3329779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Gameplay Update - cheese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updates all the sprites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EFCEF-7E2C-4D1A-9389-E20D3F45872F}"/>
              </a:ext>
            </a:extLst>
          </p:cNvPr>
          <p:cNvSpPr/>
          <p:nvPr/>
        </p:nvSpPr>
        <p:spPr>
          <a:xfrm>
            <a:off x="1508974" y="2667747"/>
            <a:ext cx="985663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foreach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sprite.Update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(1.0f / 60.0f);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9951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Gameplay Update - cheese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tells the sprite that one 60</a:t>
            </a:r>
            <a:r>
              <a:rPr lang="en-GB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a second has passed since the last update</a:t>
            </a:r>
          </a:p>
          <a:p>
            <a:pPr lvl="1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change this if the speed of the game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EFCEF-7E2C-4D1A-9389-E20D3F45872F}"/>
              </a:ext>
            </a:extLst>
          </p:cNvPr>
          <p:cNvSpPr/>
          <p:nvPr/>
        </p:nvSpPr>
        <p:spPr>
          <a:xfrm>
            <a:off x="1508974" y="3031999"/>
            <a:ext cx="985663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foreach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sprite.Update</a:t>
            </a:r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(1.0f / 60.0f);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FAAAA3-364F-4A34-9AA2-B945DF05505F}"/>
              </a:ext>
            </a:extLst>
          </p:cNvPr>
          <p:cNvSpPr/>
          <p:nvPr/>
        </p:nvSpPr>
        <p:spPr>
          <a:xfrm>
            <a:off x="5870218" y="4823226"/>
            <a:ext cx="2443649" cy="367047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68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Gameplay Update -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checks to see if the cheese has hit a cracker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ECA60-4E39-4DCB-8C20-C2B56D5A5E9B}"/>
              </a:ext>
            </a:extLst>
          </p:cNvPr>
          <p:cNvSpPr/>
          <p:nvPr/>
        </p:nvSpPr>
        <p:spPr>
          <a:xfrm>
            <a:off x="1760112" y="1969031"/>
            <a:ext cx="93285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foreach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crackers)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cheese.IntersectsWith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(target))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BurpSound.Play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target.Reset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score = score + 10;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7084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Gameplay Update -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it has then we play a burp sound and update the score and reset the position of the cracker to a new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ECA60-4E39-4DCB-8C20-C2B56D5A5E9B}"/>
              </a:ext>
            </a:extLst>
          </p:cNvPr>
          <p:cNvSpPr/>
          <p:nvPr/>
        </p:nvSpPr>
        <p:spPr>
          <a:xfrm>
            <a:off x="1760112" y="2361837"/>
            <a:ext cx="93285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foreach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crackers)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cheese.IntersectsWith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(target))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BurpSound.Play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target.Reset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score = score + 10;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D828B8-319C-45C6-81FF-32769BB236F3}"/>
              </a:ext>
            </a:extLst>
          </p:cNvPr>
          <p:cNvSpPr/>
          <p:nvPr/>
        </p:nvSpPr>
        <p:spPr>
          <a:xfrm>
            <a:off x="3805708" y="4958367"/>
            <a:ext cx="3361386" cy="115909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09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Gameplay Update -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updates the timer and status text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the timer reaches 0 the game ends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8A571D-2FA6-4AE3-BADC-6AA3D450D716}"/>
              </a:ext>
            </a:extLst>
          </p:cNvPr>
          <p:cNvSpPr/>
          <p:nvPr/>
        </p:nvSpPr>
        <p:spPr>
          <a:xfrm>
            <a:off x="1159099" y="2638409"/>
            <a:ext cx="996180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updateGamePlay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gameTime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timer = timer - 1;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secsLeft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timer / 60;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"Time: 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secsLeft.ToString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+ 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Score: "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  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score;</a:t>
            </a:r>
          </a:p>
          <a:p>
            <a:endParaRPr lang="en-GB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(timer == 0)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gameOver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4709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Drawing the game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separate draw methods for the gameplay and start modes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D0BC-67AD-4353-91E1-05F0D0167EF4}"/>
              </a:ext>
            </a:extLst>
          </p:cNvPr>
          <p:cNvSpPr/>
          <p:nvPr/>
        </p:nvSpPr>
        <p:spPr>
          <a:xfrm>
            <a:off x="423862" y="2448188"/>
            <a:ext cx="109031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drawGamePlay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spriteBatch.Begin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s.Draw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–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messageFont.MeasureString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).X) / 2;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Vector2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statusPos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Vector2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10);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spriteBatch.DrawString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messageFont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statusPos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spriteBatch.End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71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5122-EA0F-4333-88D7-F6FBB458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Monogame</a:t>
            </a:r>
            <a:r>
              <a:rPr lang="en-GB" dirty="0"/>
              <a:t> Sample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C243E-63DF-421D-AD9D-A6F2A327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you are new to development you might want to start from a sample game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are guaranteed to work</a:t>
            </a:r>
          </a:p>
          <a:p>
            <a:pPr lvl="1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61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Drawing the game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Sprite is asked to draw itself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D0BC-67AD-4353-91E1-05F0D0167EF4}"/>
              </a:ext>
            </a:extLst>
          </p:cNvPr>
          <p:cNvSpPr/>
          <p:nvPr/>
        </p:nvSpPr>
        <p:spPr>
          <a:xfrm>
            <a:off x="423862" y="2448188"/>
            <a:ext cx="109031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drawGamePlay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spriteBatch.Begin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gameSprites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sprite.Draw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screenWidth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–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messageFont.MeasureString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).X) / 2;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Vector2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statusPos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Vector2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10);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spriteBatch.DrawString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messageFont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messageString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statusPos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spriteBatch.End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ECC230-104F-403D-B455-6952CF1B325E}"/>
              </a:ext>
            </a:extLst>
          </p:cNvPr>
          <p:cNvSpPr/>
          <p:nvPr/>
        </p:nvSpPr>
        <p:spPr>
          <a:xfrm>
            <a:off x="953036" y="3515349"/>
            <a:ext cx="5162014" cy="983171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55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5FE-F640-4037-8FD3-FAE5B2A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07" y="0"/>
            <a:ext cx="9791231" cy="1325562"/>
          </a:xfrm>
        </p:spPr>
        <p:txBody>
          <a:bodyPr/>
          <a:lstStyle/>
          <a:p>
            <a:pPr algn="r"/>
            <a:r>
              <a:rPr lang="en-GB" dirty="0"/>
              <a:t>Sprite Drawing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784E-ECA2-40D5-8EFD-30EDD8FC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402431"/>
            <a:ext cx="11414125" cy="3259137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sprite uses the data it holds to draw the texture at the right place on the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DE5D0-5171-42D0-A9CD-4FC3CEF2DFE2}"/>
              </a:ext>
            </a:extLst>
          </p:cNvPr>
          <p:cNvSpPr/>
          <p:nvPr/>
        </p:nvSpPr>
        <p:spPr>
          <a:xfrm>
            <a:off x="1393065" y="3031999"/>
            <a:ext cx="95024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Draw(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rectangle.X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.Round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rectangle.Y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Math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.Round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yPosition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spriteBatch.Draw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(texture, rectangle,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.White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1548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A217-198A-45AA-800B-D13D16E8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8D530-EA31-4807-BA97-D2D1BAFF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2740349"/>
            <a:ext cx="11414125" cy="3259137"/>
          </a:xfrm>
        </p:spPr>
        <p:txBody>
          <a:bodyPr/>
          <a:lstStyle/>
          <a:p>
            <a:r>
              <a:rPr lang="en-GB" dirty="0"/>
              <a:t>The game is very simple, but can be expanded by adding more items</a:t>
            </a:r>
          </a:p>
          <a:p>
            <a:r>
              <a:rPr lang="en-GB" dirty="0"/>
              <a:t>We can also give items behaviours very easily</a:t>
            </a:r>
          </a:p>
          <a:p>
            <a:r>
              <a:rPr lang="en-GB" dirty="0"/>
              <a:t>The game has been structured so that it is easy to make new types of sprite</a:t>
            </a:r>
          </a:p>
        </p:txBody>
      </p:sp>
    </p:spTree>
    <p:extLst>
      <p:ext uri="{BB962C8B-B14F-4D97-AF65-F5344CB8AC3E}">
        <p14:creationId xmlns:p14="http://schemas.microsoft.com/office/powerpoint/2010/main" val="329763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47FE-5022-48ED-A397-18438A4A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Cracker Chase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FA7F-9431-4298-867A-AF0A1284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Cracker chase is not a very good game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Chase the crackers with the cheese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741F5-2F04-4FB8-A329-8187F2EE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736" y="239635"/>
            <a:ext cx="6050251" cy="38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2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CE53-B7CE-46D4-89C6-43BF8DE7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games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8975-21CE-4EC0-9C7C-016628F1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game that has ever been written has these fundamental behaviours</a:t>
            </a:r>
          </a:p>
          <a:p>
            <a:r>
              <a:rPr lang="en-GB" dirty="0"/>
              <a:t>Initialise all the resources at the start</a:t>
            </a:r>
          </a:p>
          <a:p>
            <a:pPr lvl="1"/>
            <a:r>
              <a:rPr lang="en-GB" dirty="0"/>
              <a:t>Fetch all textures, models, scripts, etc.</a:t>
            </a:r>
          </a:p>
          <a:p>
            <a:r>
              <a:rPr lang="en-GB" dirty="0"/>
              <a:t>Repeatedly run the game loop</a:t>
            </a:r>
          </a:p>
        </p:txBody>
      </p:sp>
    </p:spTree>
    <p:extLst>
      <p:ext uri="{BB962C8B-B14F-4D97-AF65-F5344CB8AC3E}">
        <p14:creationId xmlns:p14="http://schemas.microsoft.com/office/powerpoint/2010/main" val="263171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31DD-0F99-48E9-9118-C9FEF211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8865-124E-4C43-ADFA-D6ABEB16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the game world</a:t>
            </a:r>
          </a:p>
          <a:p>
            <a:pPr lvl="1"/>
            <a:r>
              <a:rPr lang="en-GB" dirty="0"/>
              <a:t>Read the controllers, update the state and position of game elements</a:t>
            </a:r>
          </a:p>
          <a:p>
            <a:r>
              <a:rPr lang="en-GB" dirty="0"/>
              <a:t>Draw the game world</a:t>
            </a:r>
          </a:p>
          <a:p>
            <a:pPr lvl="1"/>
            <a:r>
              <a:rPr lang="en-GB" dirty="0"/>
              <a:t>Render the game elements on the viewing device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80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D33F-238F-496D-9540-17A84839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Cracker Chase Behaviours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74ACE-0B83-405A-B517-46FA29FB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Cracker Chase game does three things</a:t>
            </a:r>
          </a:p>
          <a:p>
            <a:pPr lvl="1"/>
            <a:r>
              <a:rPr lang="en-GB" dirty="0"/>
              <a:t>Loads the content</a:t>
            </a:r>
          </a:p>
          <a:p>
            <a:pPr lvl="1"/>
            <a:r>
              <a:rPr lang="en-GB" dirty="0"/>
              <a:t>Updates the game</a:t>
            </a:r>
          </a:p>
          <a:p>
            <a:pPr lvl="1"/>
            <a:r>
              <a:rPr lang="en-GB" dirty="0"/>
              <a:t>Draws the game</a:t>
            </a:r>
          </a:p>
          <a:p>
            <a:r>
              <a:rPr lang="en-GB" dirty="0"/>
              <a:t>We can take a look at how these work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92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413A-DCF6-4031-A445-F565DF1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word about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E4F4B-B6DE-4CE0-B7D5-CF041EE2F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sprite is a game object that has a position and a texture</a:t>
            </a:r>
          </a:p>
          <a:p>
            <a:pPr lvl="1"/>
            <a:r>
              <a:rPr lang="en-GB" dirty="0"/>
              <a:t>Plus a few other things</a:t>
            </a:r>
          </a:p>
          <a:p>
            <a:r>
              <a:rPr lang="en-GB" dirty="0"/>
              <a:t>We create these to represent game objects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1FDBB-6C31-4C28-BA46-537EB8AF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76" y="387350"/>
            <a:ext cx="2354162" cy="20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8487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Hull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H powerpoint Template" id="{1782525B-2C9A-3D4B-884C-4EFFA0E350A8}" vid="{7076B3EB-AE3E-4E45-8263-D65EE85AC5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0D8EA4D090554198227F70DAC02E78" ma:contentTypeVersion="0" ma:contentTypeDescription="Create a new document." ma:contentTypeScope="" ma:versionID="9a40322701decbd00262736ac4365d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F4062C-24F8-47A0-81A3-A4B1E7D82E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46D914-CAD0-4805-BE5C-8D20BE064D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9E7B5E-66E2-426C-8572-78BFDD739793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UoH powerpoint Template</Template>
  <TotalTime>1461</TotalTime>
  <Words>2147</Words>
  <Application>Microsoft Office PowerPoint</Application>
  <PresentationFormat>Widescreen</PresentationFormat>
  <Paragraphs>424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Verdana</vt:lpstr>
      <vt:lpstr>University of Hull Theme</vt:lpstr>
      <vt:lpstr>Making a MonoGame</vt:lpstr>
      <vt:lpstr>Getting Started on Windows 10</vt:lpstr>
      <vt:lpstr>Making a new MonoGame project</vt:lpstr>
      <vt:lpstr>Monogame Sample Applications</vt:lpstr>
      <vt:lpstr>Cracker Chase</vt:lpstr>
      <vt:lpstr>How games work</vt:lpstr>
      <vt:lpstr>The game loop</vt:lpstr>
      <vt:lpstr>Cracker Chase Behaviours</vt:lpstr>
      <vt:lpstr>A word about Sprites</vt:lpstr>
      <vt:lpstr>Sprite Data</vt:lpstr>
      <vt:lpstr>Sprite Data</vt:lpstr>
      <vt:lpstr>Sprite Data</vt:lpstr>
      <vt:lpstr>Sprite Data</vt:lpstr>
      <vt:lpstr>Sprite Data</vt:lpstr>
      <vt:lpstr>Sprite Data</vt:lpstr>
      <vt:lpstr>Creating a background sprite</vt:lpstr>
      <vt:lpstr>Creating a background sprite</vt:lpstr>
      <vt:lpstr>Creating a background sprite</vt:lpstr>
      <vt:lpstr>List of Sprites</vt:lpstr>
      <vt:lpstr>Other kinds of Sprites</vt:lpstr>
      <vt:lpstr>Size Calculation</vt:lpstr>
      <vt:lpstr>Other kinds of Sprites</vt:lpstr>
      <vt:lpstr>Game behaviours</vt:lpstr>
      <vt:lpstr>The Update method</vt:lpstr>
      <vt:lpstr>PowerPoint Presentation</vt:lpstr>
      <vt:lpstr>The Start Screen update method</vt:lpstr>
      <vt:lpstr>The Start Screen update method</vt:lpstr>
      <vt:lpstr>Starting to play the game</vt:lpstr>
      <vt:lpstr>Starting to play the game</vt:lpstr>
      <vt:lpstr>Starting to play the game</vt:lpstr>
      <vt:lpstr>Starting to play the game</vt:lpstr>
      <vt:lpstr>Starting to play the game</vt:lpstr>
      <vt:lpstr>Gameplay Update - cheese</vt:lpstr>
      <vt:lpstr>Gameplay Update - cheese</vt:lpstr>
      <vt:lpstr>Gameplay Update - cheese</vt:lpstr>
      <vt:lpstr>Gameplay Update - targets</vt:lpstr>
      <vt:lpstr>Gameplay Update - targets</vt:lpstr>
      <vt:lpstr>Gameplay Update - state</vt:lpstr>
      <vt:lpstr>Drawing the game world</vt:lpstr>
      <vt:lpstr>Drawing the game world</vt:lpstr>
      <vt:lpstr>Sprite Drawing</vt:lpstr>
      <vt:lpstr>Making the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Parker</dc:creator>
  <cp:lastModifiedBy>David Parker</cp:lastModifiedBy>
  <cp:revision>62</cp:revision>
  <dcterms:created xsi:type="dcterms:W3CDTF">2020-01-26T23:18:38Z</dcterms:created>
  <dcterms:modified xsi:type="dcterms:W3CDTF">2022-02-22T12:28:07Z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0x0101008A0D8EA4D090554198227F70DAC02E78</vt:lpwstr>
  </property>
</Properties>
</file>